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6" autoAdjust="0"/>
    <p:restoredTop sz="94694"/>
  </p:normalViewPr>
  <p:slideViewPr>
    <p:cSldViewPr snapToGrid="0" snapToObjects="1" showGuides="1">
      <p:cViewPr varScale="1">
        <p:scale>
          <a:sx n="251" d="100"/>
          <a:sy n="251" d="100"/>
        </p:scale>
        <p:origin x="180" y="474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7.4.2020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30814-AF54-46A7-9A33-F1D63CFC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1</a:t>
            </a:fld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2ED5F-815A-4ABD-AFC0-CEA808E742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993" y="141124"/>
            <a:ext cx="11640066" cy="431800"/>
          </a:xfrm>
        </p:spPr>
        <p:txBody>
          <a:bodyPr/>
          <a:lstStyle/>
          <a:p>
            <a:r>
              <a:rPr lang="en-US" dirty="0"/>
              <a:t>Typical: Sprint with middle of the week meetings</a:t>
            </a:r>
            <a:endParaRPr lang="fi-FI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58E31B-E218-4EDB-9228-5876499AE7A4}"/>
              </a:ext>
            </a:extLst>
          </p:cNvPr>
          <p:cNvSpPr/>
          <p:nvPr/>
        </p:nvSpPr>
        <p:spPr>
          <a:xfrm>
            <a:off x="8676749" y="6340696"/>
            <a:ext cx="29674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2010-2020 Juhani Välimäki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6CB82-9E5D-41A3-B4A6-A2DC0ACD6670}"/>
              </a:ext>
            </a:extLst>
          </p:cNvPr>
          <p:cNvSpPr/>
          <p:nvPr/>
        </p:nvSpPr>
        <p:spPr>
          <a:xfrm>
            <a:off x="1214924" y="965314"/>
            <a:ext cx="1056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Monday</a:t>
            </a:r>
            <a:endParaRPr lang="fi-FI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620B895-1C01-4AE3-B561-E288D7FF5052}"/>
              </a:ext>
            </a:extLst>
          </p:cNvPr>
          <p:cNvSpPr txBox="1">
            <a:spLocks/>
          </p:cNvSpPr>
          <p:nvPr/>
        </p:nvSpPr>
        <p:spPr>
          <a:xfrm>
            <a:off x="649782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681C771B-997C-4173-A6D9-11E8915CC7E4}"/>
              </a:ext>
            </a:extLst>
          </p:cNvPr>
          <p:cNvSpPr txBox="1">
            <a:spLocks/>
          </p:cNvSpPr>
          <p:nvPr/>
        </p:nvSpPr>
        <p:spPr>
          <a:xfrm>
            <a:off x="2826681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0BD411-1B28-4396-B2FC-ECBCD22C04BC}"/>
              </a:ext>
            </a:extLst>
          </p:cNvPr>
          <p:cNvSpPr/>
          <p:nvPr/>
        </p:nvSpPr>
        <p:spPr>
          <a:xfrm>
            <a:off x="3363280" y="965314"/>
            <a:ext cx="1103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Tuesday</a:t>
            </a:r>
            <a:endParaRPr lang="fi-FI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9C2F5B2-45D6-4B4C-8B4A-5A575F5477E7}"/>
              </a:ext>
            </a:extLst>
          </p:cNvPr>
          <p:cNvSpPr txBox="1">
            <a:spLocks/>
          </p:cNvSpPr>
          <p:nvPr/>
        </p:nvSpPr>
        <p:spPr>
          <a:xfrm>
            <a:off x="2826681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761D327-CFDF-4E25-B643-EC018053A554}"/>
              </a:ext>
            </a:extLst>
          </p:cNvPr>
          <p:cNvSpPr/>
          <p:nvPr/>
        </p:nvSpPr>
        <p:spPr>
          <a:xfrm>
            <a:off x="5360579" y="965314"/>
            <a:ext cx="1462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Wednesday</a:t>
            </a:r>
            <a:endParaRPr lang="fi-FI" dirty="0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4B040580-9E2A-44D0-AA74-52BEF6BD1364}"/>
              </a:ext>
            </a:extLst>
          </p:cNvPr>
          <p:cNvSpPr txBox="1">
            <a:spLocks/>
          </p:cNvSpPr>
          <p:nvPr/>
        </p:nvSpPr>
        <p:spPr>
          <a:xfrm>
            <a:off x="5003580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B6806EFD-4950-4D35-837C-9E833599A6E6}"/>
              </a:ext>
            </a:extLst>
          </p:cNvPr>
          <p:cNvSpPr txBox="1">
            <a:spLocks/>
          </p:cNvSpPr>
          <p:nvPr/>
        </p:nvSpPr>
        <p:spPr>
          <a:xfrm>
            <a:off x="7180479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6D8D22-F41B-4212-B420-3EEBDFEDC04D}"/>
              </a:ext>
            </a:extLst>
          </p:cNvPr>
          <p:cNvSpPr/>
          <p:nvPr/>
        </p:nvSpPr>
        <p:spPr>
          <a:xfrm>
            <a:off x="7657222" y="965314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Thursday</a:t>
            </a:r>
            <a:endParaRPr lang="fi-FI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3B2082F-F661-4F9E-A07B-C8DE8B412482}"/>
              </a:ext>
            </a:extLst>
          </p:cNvPr>
          <p:cNvSpPr txBox="1">
            <a:spLocks/>
          </p:cNvSpPr>
          <p:nvPr/>
        </p:nvSpPr>
        <p:spPr>
          <a:xfrm>
            <a:off x="7180479" y="3279476"/>
            <a:ext cx="2176899" cy="2003854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15D6D5-0690-4D92-BAC2-F1370DC403A3}"/>
              </a:ext>
            </a:extLst>
          </p:cNvPr>
          <p:cNvSpPr/>
          <p:nvPr/>
        </p:nvSpPr>
        <p:spPr>
          <a:xfrm>
            <a:off x="10007246" y="96531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Friday</a:t>
            </a:r>
          </a:p>
        </p:txBody>
      </p:sp>
      <p:sp>
        <p:nvSpPr>
          <p:cNvPr id="46" name="Text Placeholder 3">
            <a:extLst>
              <a:ext uri="{FF2B5EF4-FFF2-40B4-BE49-F238E27FC236}">
                <a16:creationId xmlns:a16="http://schemas.microsoft.com/office/drawing/2014/main" id="{BCF0144A-06BF-46BF-9FC9-6E95172865D1}"/>
              </a:ext>
            </a:extLst>
          </p:cNvPr>
          <p:cNvSpPr txBox="1">
            <a:spLocks/>
          </p:cNvSpPr>
          <p:nvPr/>
        </p:nvSpPr>
        <p:spPr>
          <a:xfrm>
            <a:off x="5003582" y="3379469"/>
            <a:ext cx="2176899" cy="47056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Sprint Review      1h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02819C9-2D6C-4E44-8E8E-5AF9DCBCF246}"/>
              </a:ext>
            </a:extLst>
          </p:cNvPr>
          <p:cNvSpPr txBox="1">
            <a:spLocks/>
          </p:cNvSpPr>
          <p:nvPr/>
        </p:nvSpPr>
        <p:spPr>
          <a:xfrm>
            <a:off x="5003581" y="3850031"/>
            <a:ext cx="2176899" cy="34352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00" b="1" dirty="0"/>
              <a:t>Sprint Retrospective    &lt;1h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5CBEE-302A-4CDD-A835-0AD759B69782}"/>
              </a:ext>
            </a:extLst>
          </p:cNvPr>
          <p:cNvSpPr/>
          <p:nvPr/>
        </p:nvSpPr>
        <p:spPr>
          <a:xfrm>
            <a:off x="49427" y="1167052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58648F-C24D-4E7D-901D-A4EBF5499BAF}"/>
              </a:ext>
            </a:extLst>
          </p:cNvPr>
          <p:cNvSpPr/>
          <p:nvPr/>
        </p:nvSpPr>
        <p:spPr>
          <a:xfrm>
            <a:off x="49427" y="5144831"/>
            <a:ext cx="9023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ED3E1D7-6D20-4AF7-83E0-3215F56080D9}"/>
              </a:ext>
            </a:extLst>
          </p:cNvPr>
          <p:cNvSpPr/>
          <p:nvPr/>
        </p:nvSpPr>
        <p:spPr>
          <a:xfrm>
            <a:off x="49427" y="3140976"/>
            <a:ext cx="8977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18EFC3-A0ED-428C-AE21-E7054BA5D9E1}"/>
              </a:ext>
            </a:extLst>
          </p:cNvPr>
          <p:cNvSpPr/>
          <p:nvPr/>
        </p:nvSpPr>
        <p:spPr>
          <a:xfrm>
            <a:off x="49427" y="2190087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10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2F7CC8-AB0C-4DF7-BD13-A804120EEF80}"/>
              </a:ext>
            </a:extLst>
          </p:cNvPr>
          <p:cNvSpPr/>
          <p:nvPr/>
        </p:nvSpPr>
        <p:spPr>
          <a:xfrm>
            <a:off x="11487665" y="4123194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14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13429C7-B7DE-45E4-8C9E-74B7EC5E4565}"/>
              </a:ext>
            </a:extLst>
          </p:cNvPr>
          <p:cNvSpPr/>
          <p:nvPr/>
        </p:nvSpPr>
        <p:spPr>
          <a:xfrm>
            <a:off x="11487665" y="5144831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16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9D73570-3835-4A1C-AFA2-DB0C5CBA4CF1}"/>
              </a:ext>
            </a:extLst>
          </p:cNvPr>
          <p:cNvSpPr/>
          <p:nvPr/>
        </p:nvSpPr>
        <p:spPr>
          <a:xfrm>
            <a:off x="11487665" y="1157039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08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2B7BD5-BBFF-45FD-9487-014F6DCA5BBE}"/>
              </a:ext>
            </a:extLst>
          </p:cNvPr>
          <p:cNvSpPr/>
          <p:nvPr/>
        </p:nvSpPr>
        <p:spPr>
          <a:xfrm>
            <a:off x="11487665" y="3136233"/>
            <a:ext cx="9188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e.g. 12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D1343365-90C8-49A2-B4BF-009237767F86}"/>
              </a:ext>
            </a:extLst>
          </p:cNvPr>
          <p:cNvSpPr txBox="1">
            <a:spLocks/>
          </p:cNvSpPr>
          <p:nvPr/>
        </p:nvSpPr>
        <p:spPr>
          <a:xfrm>
            <a:off x="2826680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0EE0AC42-7837-44FD-B32A-F379BC20DBE5}"/>
              </a:ext>
            </a:extLst>
          </p:cNvPr>
          <p:cNvSpPr txBox="1">
            <a:spLocks/>
          </p:cNvSpPr>
          <p:nvPr/>
        </p:nvSpPr>
        <p:spPr>
          <a:xfrm>
            <a:off x="7180471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252AC7CE-E6F4-4A9F-868B-281DF72BD2A0}"/>
              </a:ext>
            </a:extLst>
          </p:cNvPr>
          <p:cNvSpPr txBox="1">
            <a:spLocks/>
          </p:cNvSpPr>
          <p:nvPr/>
        </p:nvSpPr>
        <p:spPr>
          <a:xfrm>
            <a:off x="5003576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F139F0AD-4368-4941-AB6D-5BC230831CEF}"/>
              </a:ext>
            </a:extLst>
          </p:cNvPr>
          <p:cNvSpPr txBox="1">
            <a:spLocks/>
          </p:cNvSpPr>
          <p:nvPr/>
        </p:nvSpPr>
        <p:spPr>
          <a:xfrm>
            <a:off x="9357378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 5-15m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00DAFFAA-B12B-432C-AD9C-3C73062039B3}"/>
              </a:ext>
            </a:extLst>
          </p:cNvPr>
          <p:cNvSpPr txBox="1">
            <a:spLocks/>
          </p:cNvSpPr>
          <p:nvPr/>
        </p:nvSpPr>
        <p:spPr>
          <a:xfrm>
            <a:off x="5003581" y="3279475"/>
            <a:ext cx="2176900" cy="9999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b="1" dirty="0"/>
              <a:t>(((“DSM” &lt;15m)))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6DA012-4E16-4BEC-915F-D4816B2AC07D}"/>
              </a:ext>
            </a:extLst>
          </p:cNvPr>
          <p:cNvSpPr/>
          <p:nvPr/>
        </p:nvSpPr>
        <p:spPr>
          <a:xfrm>
            <a:off x="164756" y="5648798"/>
            <a:ext cx="789350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All events in Scrum are </a:t>
            </a:r>
            <a:r>
              <a:rPr lang="en-US" sz="1200" b="1" dirty="0"/>
              <a:t>time-boxed</a:t>
            </a:r>
            <a:r>
              <a:rPr lang="en-US" sz="1200" dirty="0"/>
              <a:t>: Exact </a:t>
            </a:r>
            <a:r>
              <a:rPr lang="en-US" sz="1200" b="1" dirty="0"/>
              <a:t>start time </a:t>
            </a:r>
            <a:r>
              <a:rPr lang="en-US" sz="1200" dirty="0"/>
              <a:t>known + </a:t>
            </a:r>
            <a:r>
              <a:rPr lang="en-US" sz="1200" b="1" dirty="0"/>
              <a:t>maximum duration</a:t>
            </a:r>
            <a:r>
              <a:rPr lang="en-US" sz="1200" dirty="0"/>
              <a:t>. Never belated nor extended!</a:t>
            </a:r>
          </a:p>
          <a:p>
            <a:endParaRPr lang="en-US" sz="1200" dirty="0"/>
          </a:p>
          <a:p>
            <a:r>
              <a:rPr lang="en-US" sz="1200" b="1" dirty="0"/>
              <a:t>DS = DSM </a:t>
            </a:r>
            <a:r>
              <a:rPr lang="en-US" sz="1200" dirty="0"/>
              <a:t>= Daily Scrum = Daily Scrum Meeting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(((BTW. Sometimes Sprint Retrospective held before or after, if customer PO won’t attend it)))</a:t>
            </a:r>
            <a:endParaRPr lang="fi-FI" sz="1200" dirty="0"/>
          </a:p>
        </p:txBody>
      </p:sp>
      <p:sp>
        <p:nvSpPr>
          <p:cNvPr id="62" name="Text Placeholder 3">
            <a:extLst>
              <a:ext uri="{FF2B5EF4-FFF2-40B4-BE49-F238E27FC236}">
                <a16:creationId xmlns:a16="http://schemas.microsoft.com/office/drawing/2014/main" id="{05D046C2-32D1-4E1D-9C59-75493C75DD22}"/>
              </a:ext>
            </a:extLst>
          </p:cNvPr>
          <p:cNvSpPr txBox="1">
            <a:spLocks/>
          </p:cNvSpPr>
          <p:nvPr/>
        </p:nvSpPr>
        <p:spPr>
          <a:xfrm>
            <a:off x="5003580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4h</a:t>
            </a:r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65EFBC47-FD1F-4507-B5CC-0ABE00EAFD9A}"/>
              </a:ext>
            </a:extLst>
          </p:cNvPr>
          <p:cNvSpPr txBox="1">
            <a:spLocks/>
          </p:cNvSpPr>
          <p:nvPr/>
        </p:nvSpPr>
        <p:spPr>
          <a:xfrm>
            <a:off x="7180464" y="1305551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E2F7EC-AA59-4DB2-AA9C-1BB5B93D8945}"/>
              </a:ext>
            </a:extLst>
          </p:cNvPr>
          <p:cNvSpPr/>
          <p:nvPr/>
        </p:nvSpPr>
        <p:spPr>
          <a:xfrm>
            <a:off x="844333" y="1676159"/>
            <a:ext cx="398057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( PO reachable on every work day 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6h = 8h – 30m lunch – 2*15m coffee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  - 1h other company work, comms </a:t>
            </a:r>
            <a:endParaRPr lang="fi-FI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7BF43F78-6314-4038-956B-E52634549D91}"/>
              </a:ext>
            </a:extLst>
          </p:cNvPr>
          <p:cNvSpPr txBox="1">
            <a:spLocks/>
          </p:cNvSpPr>
          <p:nvPr/>
        </p:nvSpPr>
        <p:spPr>
          <a:xfrm>
            <a:off x="5003582" y="4321078"/>
            <a:ext cx="2176899" cy="48333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1      1h</a:t>
            </a:r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8CC5AD55-27BF-4BF9-92A3-DF113DB96A6B}"/>
              </a:ext>
            </a:extLst>
          </p:cNvPr>
          <p:cNvSpPr txBox="1">
            <a:spLocks/>
          </p:cNvSpPr>
          <p:nvPr/>
        </p:nvSpPr>
        <p:spPr>
          <a:xfrm>
            <a:off x="5003582" y="4804410"/>
            <a:ext cx="2176899" cy="48333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SPM 2      &lt;1h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41D2BC48-E5B4-466E-BD1A-21A0910E16C4}"/>
              </a:ext>
            </a:extLst>
          </p:cNvPr>
          <p:cNvSpPr txBox="1">
            <a:spLocks/>
          </p:cNvSpPr>
          <p:nvPr/>
        </p:nvSpPr>
        <p:spPr>
          <a:xfrm>
            <a:off x="649766" y="1305552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24BB3DE3-DE97-4ACC-ABE2-BF52AFDD5267}"/>
              </a:ext>
            </a:extLst>
          </p:cNvPr>
          <p:cNvSpPr txBox="1">
            <a:spLocks/>
          </p:cNvSpPr>
          <p:nvPr/>
        </p:nvSpPr>
        <p:spPr>
          <a:xfrm>
            <a:off x="649765" y="1306109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DSM 5-15m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A4132BE3-D718-4C19-B865-4B8C5067ACD7}"/>
              </a:ext>
            </a:extLst>
          </p:cNvPr>
          <p:cNvSpPr txBox="1">
            <a:spLocks/>
          </p:cNvSpPr>
          <p:nvPr/>
        </p:nvSpPr>
        <p:spPr>
          <a:xfrm>
            <a:off x="9357379" y="1307089"/>
            <a:ext cx="2176899" cy="397777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6h</a:t>
            </a:r>
            <a:endParaRPr lang="fi-FI" sz="1800" dirty="0"/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C92C2B98-60B5-4C93-A26F-B1E6F325C996}"/>
              </a:ext>
            </a:extLst>
          </p:cNvPr>
          <p:cNvSpPr txBox="1">
            <a:spLocks/>
          </p:cNvSpPr>
          <p:nvPr/>
        </p:nvSpPr>
        <p:spPr>
          <a:xfrm>
            <a:off x="5003580" y="4193556"/>
            <a:ext cx="2176900" cy="1279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1" dirty="0"/>
              <a:t>*** break ***</a:t>
            </a:r>
          </a:p>
        </p:txBody>
      </p:sp>
      <p:sp>
        <p:nvSpPr>
          <p:cNvPr id="70" name="Text Placeholder 3">
            <a:extLst>
              <a:ext uri="{FF2B5EF4-FFF2-40B4-BE49-F238E27FC236}">
                <a16:creationId xmlns:a16="http://schemas.microsoft.com/office/drawing/2014/main" id="{3D5FD9DF-FF15-410E-B2F8-15B2254A0670}"/>
              </a:ext>
            </a:extLst>
          </p:cNvPr>
          <p:cNvSpPr txBox="1">
            <a:spLocks/>
          </p:cNvSpPr>
          <p:nvPr/>
        </p:nvSpPr>
        <p:spPr>
          <a:xfrm>
            <a:off x="9361028" y="3274931"/>
            <a:ext cx="2176899" cy="2010915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1383922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517F8F-6655-4B18-A7FE-A22E792F9C54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159</TotalTime>
  <Words>171</Words>
  <Application>Microsoft Office PowerPoint</Application>
  <PresentationFormat>Widescreen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47</cp:revision>
  <cp:lastPrinted>2019-08-14T08:58:58Z</cp:lastPrinted>
  <dcterms:created xsi:type="dcterms:W3CDTF">2020-01-21T05:39:10Z</dcterms:created>
  <dcterms:modified xsi:type="dcterms:W3CDTF">2020-04-07T06:01:46Z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